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9" r:id="rId3"/>
    <p:sldId id="257" r:id="rId4"/>
    <p:sldId id="260" r:id="rId5"/>
    <p:sldId id="258" r:id="rId6"/>
  </p:sldIdLst>
  <p:sldSz cx="6858000" cy="9144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nshchikov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CCCC"/>
    <a:srgbClr val="FFFF99"/>
    <a:srgbClr val="CCFFFF"/>
    <a:srgbClr val="FFCC99"/>
    <a:srgbClr val="CCCCFF"/>
    <a:srgbClr val="DDDDDD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 autoAdjust="0"/>
    <p:restoredTop sz="94965" autoAdjust="0"/>
  </p:normalViewPr>
  <p:slideViewPr>
    <p:cSldViewPr>
      <p:cViewPr>
        <p:scale>
          <a:sx n="90" d="100"/>
          <a:sy n="90" d="100"/>
        </p:scale>
        <p:origin x="-294" y="2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7854729104173611"/>
          <c:y val="3.6952257954704477E-2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7785140275419129"/>
          <c:y val="0.25701461201116177"/>
          <c:w val="0.46949280767745383"/>
          <c:h val="0.6228842984379023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полу:</c:v>
                </c:pt>
              </c:strCache>
            </c:strRef>
          </c:tx>
          <c:spPr>
            <a:solidFill>
              <a:srgbClr val="A7EA52">
                <a:lumMod val="40000"/>
                <a:lumOff val="60000"/>
                <a:alpha val="74000"/>
              </a:srgbClr>
            </a:solidFill>
            <a:ln w="15875" cap="flat" cmpd="sng" algn="ctr">
              <a:solidFill>
                <a:schemeClr val="accent3">
                  <a:shade val="75000"/>
                  <a:satMod val="125000"/>
                  <a:lumMod val="75000"/>
                </a:schemeClr>
              </a:solidFill>
              <a:prstDash val="solid"/>
            </a:ln>
            <a:effectLst/>
          </c:spPr>
          <c:explosion val="2"/>
          <c:dPt>
            <c:idx val="0"/>
            <c:bubble3D val="0"/>
            <c:spPr>
              <a:solidFill>
                <a:schemeClr val="accent4">
                  <a:lumMod val="40000"/>
                  <a:lumOff val="60000"/>
                  <a:alpha val="74000"/>
                </a:schemeClr>
              </a:solidFill>
              <a:ln w="15875" cap="flat" cmpd="sng" algn="ctr">
                <a:solidFill>
                  <a:schemeClr val="accent3">
                    <a:shade val="75000"/>
                    <a:satMod val="125000"/>
                    <a:lumMod val="75000"/>
                  </a:schemeClr>
                </a:solidFill>
                <a:prstDash val="solid"/>
              </a:ln>
              <a:effectLst/>
            </c:spPr>
          </c:dPt>
          <c:dPt>
            <c:idx val="1"/>
            <c:bubble3D val="0"/>
            <c:explosion val="12"/>
          </c:dPt>
          <c:dLbls>
            <c:dLbl>
              <c:idx val="0"/>
              <c:layout>
                <c:manualLayout>
                  <c:x val="1.3242576221689653E-2"/>
                  <c:y val="-7.87335116423630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6816015151755623E-2"/>
                  <c:y val="-0.2856626467441347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мужчины 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0.38500000000000001</c:v>
                </c:pt>
                <c:pt idx="1">
                  <c:v>0.61499999999999999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200">
          <a:solidFill>
            <a:schemeClr val="tx1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</a:defRPr>
            </a:pPr>
            <a:r>
              <a:rPr lang="ru-RU" dirty="0">
                <a:solidFill>
                  <a:schemeClr val="tx1"/>
                </a:solidFill>
              </a:rPr>
              <a:t>по возрасту:</a:t>
            </a:r>
          </a:p>
        </c:rich>
      </c:tx>
      <c:layout>
        <c:manualLayout>
          <c:xMode val="edge"/>
          <c:yMode val="edge"/>
          <c:x val="0.34919874668285417"/>
          <c:y val="5.655774525303961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698395333112574"/>
          <c:y val="0.21244457273408424"/>
          <c:w val="0.43819346054343944"/>
          <c:h val="0.6228844638711613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возрасту</c:v>
                </c:pt>
              </c:strCache>
            </c:strRef>
          </c:tx>
          <c:spPr>
            <a:solidFill>
              <a:srgbClr val="CCECFF"/>
            </a:solidFill>
            <a:ln>
              <a:solidFill>
                <a:schemeClr val="bg1">
                  <a:lumMod val="50000"/>
                </a:schemeClr>
              </a:solidFill>
            </a:ln>
          </c:spPr>
          <c:explosion val="13"/>
          <c:dPt>
            <c:idx val="0"/>
            <c:bubble3D val="0"/>
          </c:dPt>
          <c:dPt>
            <c:idx val="1"/>
            <c:bubble3D val="0"/>
            <c:spPr>
              <a:solidFill>
                <a:srgbClr val="CCFFCC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rgbClr val="FFCC99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rgbClr val="CCFFFF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7.3596738141213272E-2"/>
                  <c:y val="-8.717675836256406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4842482056783179"/>
                  <c:y val="-3.106295765330563E-3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0756857029201376"/>
                  <c:y val="6.644340759899700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321411719249798"/>
                  <c:y val="0.1048946201993012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от 14 до 29 лет</c:v>
                </c:pt>
                <c:pt idx="1">
                  <c:v>от 30 до 39 лет</c:v>
                </c:pt>
                <c:pt idx="2">
                  <c:v>от 40 до 49 лет</c:v>
                </c:pt>
                <c:pt idx="3">
                  <c:v>старше 50 лет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0.27200000000000002</c:v>
                </c:pt>
                <c:pt idx="1">
                  <c:v>0.26800000000000002</c:v>
                </c:pt>
                <c:pt idx="2">
                  <c:v>0.23899999999999999</c:v>
                </c:pt>
                <c:pt idx="3">
                  <c:v>0.221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200">
          <a:solidFill>
            <a:schemeClr val="tx1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>
                <a:solidFill>
                  <a:schemeClr val="tx1"/>
                </a:solidFill>
              </a:defRPr>
            </a:pPr>
            <a:r>
              <a:rPr lang="ru-RU" sz="1300" dirty="0">
                <a:solidFill>
                  <a:schemeClr val="tx1"/>
                </a:solidFill>
              </a:rPr>
              <a:t>по полу:</a:t>
            </a:r>
          </a:p>
        </c:rich>
      </c:tx>
      <c:layout>
        <c:manualLayout>
          <c:xMode val="edge"/>
          <c:yMode val="edge"/>
          <c:x val="0.38350141705445706"/>
          <c:y val="3.232774865923344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781413176313742"/>
          <c:y val="0.14828322894336093"/>
          <c:w val="0.50123535656531992"/>
          <c:h val="0.8517167710566391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полу: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c:spPr>
          <c:explosion val="2"/>
          <c:dPt>
            <c:idx val="0"/>
            <c:bubble3D val="0"/>
            <c:explosion val="0"/>
            <c:spPr>
              <a:solidFill>
                <a:srgbClr val="CCFFCC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1"/>
            <c:bubble3D val="0"/>
            <c:explosion val="8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6.2016874668246735E-2"/>
                  <c:y val="0.2681803212666076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3157340348414725E-2"/>
                  <c:y val="3.99622187875666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мужчины 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0.40500000000000003</c:v>
                </c:pt>
                <c:pt idx="1">
                  <c:v>0.59499999999999997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200">
          <a:solidFill>
            <a:schemeClr val="tx1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</a:defRPr>
            </a:pPr>
            <a:r>
              <a:rPr lang="ru-RU" sz="1300" dirty="0">
                <a:solidFill>
                  <a:schemeClr val="tx1"/>
                </a:solidFill>
              </a:rPr>
              <a:t>по возрасту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</c:rich>
      </c:tx>
      <c:layout>
        <c:manualLayout>
          <c:xMode val="edge"/>
          <c:yMode val="edge"/>
          <c:x val="0.36589263674305839"/>
          <c:y val="1.901894493923453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5259982739628709"/>
          <c:y val="0.19871864959994828"/>
          <c:w val="0.41760420520967823"/>
          <c:h val="0.6954204784462211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возрасту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explosion val="5"/>
          <c:dPt>
            <c:idx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1"/>
            <c:bubble3D val="0"/>
            <c:spPr>
              <a:solidFill>
                <a:srgbClr val="FFFF99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rgbClr val="FFCCCC"/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0.14116206440688037"/>
                  <c:y val="0.1610819354557991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535939217492051E-2"/>
                  <c:y val="4.710612392380613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20955166958795043"/>
                  <c:y val="-0.1549118518952930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220734554330927"/>
                  <c:y val="-4.3948248104896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от 16 до 29 лет</c:v>
                </c:pt>
                <c:pt idx="1">
                  <c:v>от 30 до 39 лет</c:v>
                </c:pt>
                <c:pt idx="2">
                  <c:v>от 40 до 49 лет</c:v>
                </c:pt>
                <c:pt idx="3">
                  <c:v>старше 50 лет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0.127</c:v>
                </c:pt>
                <c:pt idx="1">
                  <c:v>0.27</c:v>
                </c:pt>
                <c:pt idx="2">
                  <c:v>0.251</c:v>
                </c:pt>
                <c:pt idx="3">
                  <c:v>0.35199999999999998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200">
          <a:solidFill>
            <a:schemeClr val="tx1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668715104006534E-2"/>
          <c:y val="4.9661874206358543E-2"/>
          <c:w val="0.91233125140638383"/>
          <c:h val="0.645743916980469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15875" cap="flat" cmpd="sng" algn="ctr">
              <a:solidFill>
                <a:schemeClr val="accent3">
                  <a:shade val="75000"/>
                  <a:satMod val="125000"/>
                  <a:lumMod val="75000"/>
                </a:schemeClr>
              </a:solidFill>
              <a:prstDash val="solid"/>
            </a:ln>
            <a:effectLst/>
          </c:spPr>
          <c:invertIfNegative val="0"/>
          <c:dLbls>
            <c:txPr>
              <a:bodyPr rot="0" vert="horz" anchor="t" anchorCtr="0"/>
              <a:lstStyle/>
              <a:p>
                <a:pPr>
                  <a:defRPr sz="1000" baseline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1592</c:v>
                </c:pt>
                <c:pt idx="1">
                  <c:v>1235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1243136"/>
        <c:axId val="114907008"/>
      </c:barChart>
      <c:catAx>
        <c:axId val="81243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14907008"/>
        <c:crosses val="autoZero"/>
        <c:auto val="1"/>
        <c:lblAlgn val="ctr"/>
        <c:lblOffset val="100"/>
        <c:noMultiLvlLbl val="0"/>
      </c:catAx>
      <c:valAx>
        <c:axId val="114907008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8124313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>
                <a:solidFill>
                  <a:schemeClr val="tx1"/>
                </a:solidFill>
              </a:defRPr>
            </a:pPr>
            <a:r>
              <a:rPr lang="ru-RU" sz="1300" dirty="0" smtClean="0">
                <a:solidFill>
                  <a:schemeClr val="tx1"/>
                </a:solidFill>
              </a:rPr>
              <a:t>по причине увольнения:</a:t>
            </a:r>
            <a:endParaRPr lang="ru-RU" sz="13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4309297713252881"/>
          <c:y val="2.7214013522611789E-2"/>
        </c:manualLayout>
      </c:layout>
      <c:overlay val="0"/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prstClr val="black">
                  <a:lumMod val="50000"/>
                  <a:lumOff val="50000"/>
                </a:prstClr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prstClr val="black">
                    <a:lumMod val="50000"/>
                    <a:lumOff val="50000"/>
                  </a:prstClr>
                </a:solidFill>
              </a:ln>
            </c:spPr>
          </c:dPt>
          <c:dPt>
            <c:idx val="5"/>
            <c:invertIfNegative val="0"/>
            <c:bubble3D val="0"/>
            <c:spPr>
              <a:solidFill>
                <a:srgbClr val="99CCFF"/>
              </a:solidFill>
              <a:ln>
                <a:solidFill>
                  <a:prstClr val="black">
                    <a:lumMod val="50000"/>
                    <a:lumOff val="50000"/>
                  </a:prstClr>
                </a:solidFill>
              </a:ln>
            </c:spPr>
          </c:dPt>
          <c:dLbls>
            <c:dLbl>
              <c:idx val="0"/>
              <c:layout>
                <c:manualLayout>
                  <c:x val="-3.6776065325875032E-2"/>
                  <c:y val="-7.3636682535382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по собственному желанию</c:v>
                </c:pt>
                <c:pt idx="1">
                  <c:v>ранее не работающие</c:v>
                </c:pt>
                <c:pt idx="2">
                  <c:v>по сокращению</c:v>
                </c:pt>
                <c:pt idx="3">
                  <c:v>по соглашению сторон</c:v>
                </c:pt>
                <c:pt idx="4">
                  <c:v>другие причины </c:v>
                </c:pt>
                <c:pt idx="5">
                  <c:v>истечение срока трудового договора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0.73699999999999999</c:v>
                </c:pt>
                <c:pt idx="1">
                  <c:v>4.2000000000000003E-2</c:v>
                </c:pt>
                <c:pt idx="2">
                  <c:v>8.5999999999999993E-2</c:v>
                </c:pt>
                <c:pt idx="3">
                  <c:v>5.2999999999999999E-2</c:v>
                </c:pt>
                <c:pt idx="4">
                  <c:v>3.5999999999999997E-2</c:v>
                </c:pt>
                <c:pt idx="5">
                  <c:v>4.5999999999999999E-2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944640"/>
        <c:axId val="115212672"/>
      </c:barChart>
      <c:catAx>
        <c:axId val="11494464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15212672"/>
        <c:crosses val="autoZero"/>
        <c:auto val="1"/>
        <c:lblAlgn val="ctr"/>
        <c:lblOffset val="100"/>
        <c:noMultiLvlLbl val="0"/>
      </c:catAx>
      <c:valAx>
        <c:axId val="115212672"/>
        <c:scaling>
          <c:orientation val="minMax"/>
        </c:scaling>
        <c:delete val="1"/>
        <c:axPos val="b"/>
        <c:numFmt formatCode="0.0%" sourceLinked="1"/>
        <c:majorTickMark val="out"/>
        <c:minorTickMark val="none"/>
        <c:tickLblPos val="nextTo"/>
        <c:crossAx val="1149446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</c:spPr>
  <c:txPr>
    <a:bodyPr/>
    <a:lstStyle/>
    <a:p>
      <a:pPr>
        <a:defRPr sz="11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>
                <a:solidFill>
                  <a:schemeClr val="tx1"/>
                </a:solidFill>
              </a:defRPr>
            </a:pPr>
            <a:r>
              <a:rPr lang="ru-RU" sz="1300" dirty="0" smtClean="0">
                <a:solidFill>
                  <a:schemeClr val="tx1"/>
                </a:solidFill>
              </a:rPr>
              <a:t>по образованию:</a:t>
            </a:r>
            <a:endParaRPr lang="ru-RU" sz="13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9841748374263571"/>
          <c:y val="3.594115576019835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1465076327209999"/>
          <c:y val="0.13457125571755543"/>
          <c:w val="0.58534911680441848"/>
          <c:h val="0.78544081991405335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Профессионально квалификационный состов безработных граждан, чел.</c:v>
                </c:pt>
              </c:strCache>
            </c:strRef>
          </c:tx>
          <c:spPr>
            <a:ln>
              <a:solidFill>
                <a:prstClr val="black">
                  <a:lumMod val="50000"/>
                  <a:lumOff val="50000"/>
                </a:prstClr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prstClr val="black">
                    <a:lumMod val="50000"/>
                    <a:lumOff val="50000"/>
                  </a:prstClr>
                </a:solidFill>
              </a:ln>
            </c:spPr>
          </c:dPt>
          <c:dLbls>
            <c:dLbl>
              <c:idx val="0"/>
              <c:layout>
                <c:manualLayout>
                  <c:x val="-5.278174333526589E-2"/>
                  <c:y val="-6.9097491778890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СПО и НПО</c:v>
                </c:pt>
                <c:pt idx="1">
                  <c:v>ВПО</c:v>
                </c:pt>
                <c:pt idx="2">
                  <c:v>не имеют основного общего образования</c:v>
                </c:pt>
                <c:pt idx="3">
                  <c:v>среднее (полное) и основное общее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0.33700000000000002</c:v>
                </c:pt>
                <c:pt idx="1">
                  <c:v>0.33300000000000002</c:v>
                </c:pt>
                <c:pt idx="2">
                  <c:v>0.19400000000000001</c:v>
                </c:pt>
                <c:pt idx="3">
                  <c:v>0.13600000000000001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274496"/>
        <c:axId val="115276032"/>
      </c:barChart>
      <c:catAx>
        <c:axId val="11527449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15276032"/>
        <c:crosses val="autoZero"/>
        <c:auto val="1"/>
        <c:lblAlgn val="ctr"/>
        <c:lblOffset val="100"/>
        <c:noMultiLvlLbl val="0"/>
      </c:catAx>
      <c:valAx>
        <c:axId val="115276032"/>
        <c:scaling>
          <c:orientation val="minMax"/>
        </c:scaling>
        <c:delete val="1"/>
        <c:axPos val="b"/>
        <c:numFmt formatCode="0.0%" sourceLinked="1"/>
        <c:majorTickMark val="out"/>
        <c:minorTickMark val="none"/>
        <c:tickLblPos val="nextTo"/>
        <c:crossAx val="11527449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</c:spPr>
  <c:txPr>
    <a:bodyPr/>
    <a:lstStyle/>
    <a:p>
      <a:pPr>
        <a:defRPr sz="11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>
                <a:solidFill>
                  <a:schemeClr val="tx1"/>
                </a:solidFill>
              </a:defRPr>
            </a:pPr>
            <a:r>
              <a:rPr lang="ru-RU" sz="1300" dirty="0" smtClean="0">
                <a:solidFill>
                  <a:schemeClr val="tx1"/>
                </a:solidFill>
              </a:rPr>
              <a:t>Распределение по виду экономической деятельности последнего места работы безработных граждан (профессионально квалификационный состав), в %</a:t>
            </a:r>
            <a:endParaRPr lang="ru-RU" sz="13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5682328413419899"/>
          <c:y val="2.568508663228703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438602500956684"/>
          <c:y val="0.12616559572124539"/>
          <c:w val="0.4947689454258169"/>
          <c:h val="0.84344660847833286"/>
        </c:manualLayout>
      </c:layout>
      <c:barChart>
        <c:barDir val="bar"/>
        <c:grouping val="clustered"/>
        <c:varyColors val="1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16628480"/>
        <c:axId val="83071744"/>
      </c:barChart>
      <c:catAx>
        <c:axId val="1166284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anchor="ctr" anchorCtr="1"/>
          <a:lstStyle/>
          <a:p>
            <a:pPr algn="just">
              <a:lnSpc>
                <a:spcPct val="100000"/>
              </a:lnSpc>
              <a:defRPr sz="1400" b="0" cap="all" spc="40" baseline="30000">
                <a:effectLst/>
                <a:latin typeface="+mn-lt"/>
              </a:defRPr>
            </a:pPr>
            <a:endParaRPr lang="ru-RU"/>
          </a:p>
        </c:txPr>
        <c:crossAx val="83071744"/>
        <c:crosses val="autoZero"/>
        <c:auto val="0"/>
        <c:lblAlgn val="l"/>
        <c:lblOffset val="0"/>
        <c:noMultiLvlLbl val="0"/>
      </c:catAx>
      <c:valAx>
        <c:axId val="8307174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166284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</c:spPr>
  <c:txPr>
    <a:bodyPr/>
    <a:lstStyle/>
    <a:p>
      <a:pPr>
        <a:defRPr sz="11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ru-RU"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Распределение по виду экономической деятельности последнего места работы безработных граждан (профессионально квалификационный состав), в %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9352350363068276"/>
          <c:y val="0.12744455487118245"/>
          <c:w val="0.49747156682965316"/>
          <c:h val="0.85524162324578268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Профессионально квалификационный состав безработных граждан, чел.</c:v>
                </c:pt>
              </c:strCache>
            </c:strRef>
          </c:tx>
          <c:spPr>
            <a:solidFill>
              <a:srgbClr val="00B050">
                <a:alpha val="79000"/>
              </a:srgbClr>
            </a:solidFill>
            <a:ln>
              <a:solidFill>
                <a:prstClr val="black">
                  <a:lumMod val="50000"/>
                  <a:lumOff val="50000"/>
                </a:prstClr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10"/>
            <c:invertIfNegative val="0"/>
            <c:bubble3D val="0"/>
          </c:dPt>
          <c:cat>
            <c:strRef>
              <c:f>Лист1!$B$3:$B$22</c:f>
              <c:strCache>
                <c:ptCount val="19"/>
                <c:pt idx="0">
                  <c:v>СЕЛЬСКОЕ, ЛЕСНОЕ ХОЗЯЙСТВО, ОХОТА, РЫБОЛОВСТВО И РЫБОВОДСТВО</c:v>
                </c:pt>
                <c:pt idx="1">
                  <c:v>ДОБЫЧА ПОЛЕЗНЫХ ИСКОПАЕМЫХ</c:v>
                </c:pt>
                <c:pt idx="2">
                  <c:v>ОБРАБАТЫВАЮЩИЕ ПРОИЗВОДСТВА</c:v>
                </c:pt>
                <c:pt idx="3">
                  <c:v>ОБЕСПЕЧЕНИЕ ЭЛЕКТРИЧЕСКОЙ ЭНЕРГИЕЙ, ГАЗОМ И ПАРОМ; КОНДИЦИОНИРОВАНИЕ ВОЗДУХА</c:v>
                </c:pt>
                <c:pt idx="4">
                  <c:v>ВОДОСНАБЖЕНИЕ; ВОДООТВЕДЕНИЕ, ОРГАНИЗАЦИЯ СБОРА И УТИЛИЗАЦИИ ОТХОДОВ, ДЕЯТЕЛЬНОСТЬ ПО ЛИКВИДАЦИИ ЗАГРЯЗНЕНИЙ</c:v>
                </c:pt>
                <c:pt idx="5">
                  <c:v>СТРОИТЕЛЬСТВО</c:v>
                </c:pt>
                <c:pt idx="6">
                  <c:v>ТОРГОВЛЯ ОПТОВАЯ И РОЗНИЧНАЯ; РЕМОНТ АВТОТРАНСПОРТНЫХ СРЕДСТВ И МОТОЦИКЛОВ</c:v>
                </c:pt>
                <c:pt idx="7">
                  <c:v>ТРАНСПОРТИРОВКА И ХРАНЕНИЕ</c:v>
                </c:pt>
                <c:pt idx="8">
                  <c:v>ДЕЯТЕЛЬНОСТЬ ГОСТИНИЦ И ПРЕДПРИЯТИЙ ОБЩЕСТВЕННОГО ПИТАНИЯ</c:v>
                </c:pt>
                <c:pt idx="9">
                  <c:v>ДЕЯТЕЛЬНОСТЬ В ОБЛАСТИ ИНФОРМАЦИИ И СВЯЗИ</c:v>
                </c:pt>
                <c:pt idx="10">
                  <c:v>ДЕЯТЕЛЬНОСТЬ ФИНАНСОВАЯ И СТРАХОВАЯ</c:v>
                </c:pt>
                <c:pt idx="11">
                  <c:v>ДЕЯТЕЛЬНОСТЬ ПО ОПЕРАЦИЯМ С НЕДВИЖИМЫМ ИМУЩЕСТВОМ</c:v>
                </c:pt>
                <c:pt idx="12">
                  <c:v>ДЕЯТЕЛЬНОСТЬ ПРОФЕССИОНАЛЬНАЯ, НАУЧНАЯ И ТЕХНИЧЕСКАЯ</c:v>
                </c:pt>
                <c:pt idx="13">
                  <c:v>ДЕЯТЕЛЬНОСТЬ АДМИНИСТРАТИВНАЯ И СОПУТСТВУЮЩИЕ ДОПОЛНИТЕЛЬНЫЕ УСЛУГИ</c:v>
                </c:pt>
                <c:pt idx="14">
                  <c:v>ГОСУДАРСТВЕННОЕ УПРАВЛЕНИЕ И ОБЕСПЕЧЕНИЕ ВОЕННОЙ БЕЗОПАСНОСТИ; СОЦИАЛЬНОЕ ОБЕСПЕЧЕНИЕ</c:v>
                </c:pt>
                <c:pt idx="15">
                  <c:v>ОБРАЗОВАНИЕ</c:v>
                </c:pt>
                <c:pt idx="16">
                  <c:v>ДЕЯТЕЛЬНОСТЬ В ОБЛАСТИ ЗДРАВООХРАНЕНИЯ И СОЦИАЛЬНЫХ УСЛУГ</c:v>
                </c:pt>
                <c:pt idx="17">
                  <c:v>ДЕЯТЕЛЬНОСТЬ В ОБЛАСТИ КУЛЬТУРЫ, СПОРТА, ОРГАНИЗАЦИИ ДОСУГА И РАЗВЛЕЧЕНИЙ</c:v>
                </c:pt>
                <c:pt idx="18">
                  <c:v>ПРЕДОСТАВЛЕНИЕ ПРОЧИХ ВИДОВ УСЛУГ</c:v>
                </c:pt>
              </c:strCache>
            </c:strRef>
          </c:cat>
          <c:val>
            <c:numRef>
              <c:f>Лист1!$C$2:$C$21</c:f>
              <c:numCache>
                <c:formatCode>0.0%</c:formatCode>
                <c:ptCount val="20"/>
                <c:pt idx="1">
                  <c:v>2.1052631578947368E-2</c:v>
                </c:pt>
                <c:pt idx="2">
                  <c:v>4.048582995951417E-3</c:v>
                </c:pt>
                <c:pt idx="3">
                  <c:v>0.15951417004048582</c:v>
                </c:pt>
                <c:pt idx="4">
                  <c:v>2.2672064777327937E-2</c:v>
                </c:pt>
                <c:pt idx="5">
                  <c:v>8.0971659919028341E-3</c:v>
                </c:pt>
                <c:pt idx="6">
                  <c:v>3.1578947368421054E-2</c:v>
                </c:pt>
                <c:pt idx="7">
                  <c:v>0.15222672064777329</c:v>
                </c:pt>
                <c:pt idx="8">
                  <c:v>5.7489878542510121E-2</c:v>
                </c:pt>
                <c:pt idx="9">
                  <c:v>1.3765182186234818E-2</c:v>
                </c:pt>
                <c:pt idx="10">
                  <c:v>4.3724696356275301E-2</c:v>
                </c:pt>
                <c:pt idx="11">
                  <c:v>5.1012145748987853E-2</c:v>
                </c:pt>
                <c:pt idx="12">
                  <c:v>2.0242914979757085E-2</c:v>
                </c:pt>
                <c:pt idx="13">
                  <c:v>3.5627530364372467E-2</c:v>
                </c:pt>
                <c:pt idx="14">
                  <c:v>1.7004048582995951E-2</c:v>
                </c:pt>
                <c:pt idx="15">
                  <c:v>7.0445344129554652E-2</c:v>
                </c:pt>
                <c:pt idx="16">
                  <c:v>5.1012145748987853E-2</c:v>
                </c:pt>
                <c:pt idx="17">
                  <c:v>4.6963562753036439E-2</c:v>
                </c:pt>
                <c:pt idx="18">
                  <c:v>8.9068825910931168E-3</c:v>
                </c:pt>
                <c:pt idx="19">
                  <c:v>0.11983805668016194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-3"/>
        <c:axId val="62354560"/>
        <c:axId val="62356096"/>
      </c:barChart>
      <c:catAx>
        <c:axId val="6235456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 rot="0" vert="horz"/>
          <a:lstStyle/>
          <a:p>
            <a:pPr algn="just">
              <a:defRPr/>
            </a:pPr>
            <a:endParaRPr lang="ru-RU"/>
          </a:p>
        </c:txPr>
        <c:crossAx val="62356096"/>
        <c:crosses val="autoZero"/>
        <c:auto val="1"/>
        <c:lblAlgn val="r"/>
        <c:lblOffset val="100"/>
        <c:tickMarkSkip val="1000"/>
        <c:noMultiLvlLbl val="1"/>
      </c:catAx>
      <c:valAx>
        <c:axId val="62356096"/>
        <c:scaling>
          <c:orientation val="minMax"/>
        </c:scaling>
        <c:delete val="1"/>
        <c:axPos val="t"/>
        <c:numFmt formatCode="0.0%" sourceLinked="1"/>
        <c:majorTickMark val="out"/>
        <c:minorTickMark val="none"/>
        <c:tickLblPos val="nextTo"/>
        <c:crossAx val="62354560"/>
        <c:crosses val="autoZero"/>
        <c:crossBetween val="between"/>
      </c:valAx>
      <c:spPr>
        <a:effectLst/>
        <a:scene3d>
          <a:camera prst="orthographicFront"/>
          <a:lightRig rig="threePt" dir="t"/>
        </a:scene3d>
      </c:spPr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 algn="just">
        <a:lnSpc>
          <a:spcPct val="100000"/>
        </a:lnSpc>
        <a:defRPr lang="ru-RU" sz="800" b="0" i="0" u="none" strike="noStrike" kern="1200" baseline="0">
          <a:solidFill>
            <a:prstClr val="black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0.66435</cdr:x>
      <cdr:y>0.19331</cdr:y>
    </cdr:from>
    <cdr:to>
      <cdr:x>0.97557</cdr:x>
      <cdr:y>0.41027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09218" y="440662"/>
          <a:ext cx="941233" cy="4945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Мужчины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3.30651E-7</cdr:x>
      <cdr:y>0.22235</cdr:y>
    </cdr:from>
    <cdr:to>
      <cdr:x>0.33308</cdr:x>
      <cdr:y>0.36755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" y="551372"/>
          <a:ext cx="1007346" cy="360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Женщины</a:t>
          </a:r>
          <a:endParaRPr lang="ru-RU" sz="12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0.7225</cdr:x>
      <cdr:y>0.24179</cdr:y>
    </cdr:from>
    <cdr:to>
      <cdr:x>0.96984</cdr:x>
      <cdr:y>0.36816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341159" y="551187"/>
          <a:ext cx="801471" cy="2880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>
              <a:solidFill>
                <a:schemeClr val="tx1"/>
              </a:solidFill>
            </a:rPr>
            <a:t>14-29 лет</a:t>
          </a:r>
          <a:endParaRPr lang="ru-RU" sz="11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0.02789</cdr:x>
      <cdr:y>0.65245</cdr:y>
    </cdr:from>
    <cdr:to>
      <cdr:x>0.26142</cdr:x>
      <cdr:y>0.80555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90374" y="1487291"/>
          <a:ext cx="756721" cy="3490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 smtClean="0"/>
            <a:t>40-49 лет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0.00984</cdr:x>
      <cdr:y>0.15794</cdr:y>
    </cdr:from>
    <cdr:to>
      <cdr:x>0.33864</cdr:x>
      <cdr:y>0.25271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1878" y="360040"/>
          <a:ext cx="1065425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/>
            <a:t>с</a:t>
          </a:r>
          <a:r>
            <a:rPr lang="ru-RU" sz="1100" dirty="0" smtClean="0"/>
            <a:t>тарше 50 лет</a:t>
          </a:r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0.67814</cdr:x>
      <cdr:y>0.27209</cdr:y>
    </cdr:from>
    <cdr:to>
      <cdr:x>1</cdr:x>
      <cdr:y>0.39314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97417" y="518863"/>
          <a:ext cx="1042943" cy="2308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Мужчины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</cdr:x>
      <cdr:y>0.26151</cdr:y>
    </cdr:from>
    <cdr:to>
      <cdr:x>0.35163</cdr:x>
      <cdr:y>0.45595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-332656" y="498682"/>
          <a:ext cx="1139408" cy="3707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Женщины</a:t>
          </a:r>
          <a:endParaRPr lang="ru-RU" sz="12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0.70251</cdr:x>
      <cdr:y>0.15514</cdr:y>
    </cdr:from>
    <cdr:to>
      <cdr:x>0.95802</cdr:x>
      <cdr:y>0.27946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91340" y="288032"/>
          <a:ext cx="796992" cy="2308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>
              <a:solidFill>
                <a:schemeClr val="tx1"/>
              </a:solidFill>
            </a:rPr>
            <a:t>16-29 лет</a:t>
          </a:r>
          <a:endParaRPr lang="ru-RU" sz="11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0.70409</cdr:x>
      <cdr:y>0.27946</cdr:y>
    </cdr:from>
    <cdr:to>
      <cdr:x>0.95543</cdr:x>
      <cdr:y>0.28221</cdr:y>
    </cdr:to>
    <cdr:cxnSp macro="">
      <cdr:nvCxnSpPr>
        <cdr:cNvPr id="4" name="Прямая со стрелкой 3"/>
        <cdr:cNvCxnSpPr/>
      </cdr:nvCxnSpPr>
      <cdr:spPr>
        <a:xfrm xmlns:a="http://schemas.openxmlformats.org/drawingml/2006/main" flipH="1" flipV="1">
          <a:off x="2275236" y="590889"/>
          <a:ext cx="812203" cy="582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1889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553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59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826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45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653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266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354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8605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813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632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30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915" y="179511"/>
            <a:ext cx="6566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b="1">
                <a:latin typeface="Cambria" pitchFamily="18" charset="0"/>
              </a:defRPr>
            </a:lvl1pPr>
          </a:lstStyle>
          <a:p>
            <a:r>
              <a:rPr lang="ru-RU" dirty="0"/>
              <a:t>Ситуация на рынке труда города Кургана </a:t>
            </a:r>
            <a:br>
              <a:rPr lang="ru-RU" dirty="0"/>
            </a:br>
            <a:r>
              <a:rPr lang="ru-RU" dirty="0"/>
              <a:t>на </a:t>
            </a:r>
            <a:r>
              <a:rPr lang="ru-RU" dirty="0" smtClean="0"/>
              <a:t>01.02.2022 </a:t>
            </a:r>
            <a:r>
              <a:rPr lang="ru-RU" dirty="0"/>
              <a:t>года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3980" y="786826"/>
            <a:ext cx="65265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0000" algn="just"/>
            <a:r>
              <a:rPr lang="ru-RU" sz="1400" dirty="0">
                <a:cs typeface="Arial" panose="020B0604020202020204" pitchFamily="34" charset="0"/>
              </a:rPr>
              <a:t>С начала 2022 года в Государственное казенное учреждение «Центр занятости населения города Кургана Курганской области» за содействием в поиске подходящей работы обратилось </a:t>
            </a:r>
            <a:r>
              <a:rPr lang="ru-RU" sz="1400" b="1" dirty="0">
                <a:cs typeface="Arial" panose="020B0604020202020204" pitchFamily="34" charset="0"/>
              </a:rPr>
              <a:t>213 </a:t>
            </a:r>
            <a:r>
              <a:rPr lang="ru-RU" sz="1400" b="1" dirty="0" smtClean="0">
                <a:cs typeface="Arial" panose="020B0604020202020204" pitchFamily="34" charset="0"/>
              </a:rPr>
              <a:t>человек </a:t>
            </a:r>
            <a:r>
              <a:rPr lang="ru-RU" sz="1400" dirty="0" smtClean="0">
                <a:cs typeface="Arial" panose="020B0604020202020204" pitchFamily="34" charset="0"/>
              </a:rPr>
              <a:t>(за </a:t>
            </a:r>
            <a:r>
              <a:rPr lang="ru-RU" sz="1400" dirty="0">
                <a:cs typeface="Arial" panose="020B0604020202020204" pitchFamily="34" charset="0"/>
              </a:rPr>
              <a:t>аналогичный период 2021 г.-  770 человек).</a:t>
            </a:r>
          </a:p>
          <a:p>
            <a:pPr lvl="0" indent="450000" algn="just"/>
            <a:r>
              <a:rPr lang="ru-RU" sz="1400">
                <a:cs typeface="Arial" panose="020B0604020202020204" pitchFamily="34" charset="0"/>
              </a:rPr>
              <a:t>На </a:t>
            </a:r>
            <a:r>
              <a:rPr lang="ru-RU" sz="1400" smtClean="0">
                <a:cs typeface="Arial" panose="020B0604020202020204" pitchFamily="34" charset="0"/>
              </a:rPr>
              <a:t>01.02.2022 </a:t>
            </a:r>
            <a:r>
              <a:rPr lang="ru-RU" sz="1400" dirty="0">
                <a:cs typeface="Arial" panose="020B0604020202020204" pitchFamily="34" charset="0"/>
              </a:rPr>
              <a:t>года на учете в службе занятости состояло </a:t>
            </a:r>
            <a:r>
              <a:rPr lang="ru-RU" sz="1400" b="1" dirty="0">
                <a:cs typeface="Arial" panose="020B0604020202020204" pitchFamily="34" charset="0"/>
              </a:rPr>
              <a:t>1419 граждан</a:t>
            </a:r>
            <a:r>
              <a:rPr lang="ru-RU" sz="1400" dirty="0">
                <a:cs typeface="Arial" panose="020B0604020202020204" pitchFamily="34" charset="0"/>
              </a:rPr>
              <a:t>, ищущих работу.</a:t>
            </a:r>
          </a:p>
          <a:p>
            <a:pPr indent="450000" algn="just"/>
            <a:r>
              <a:rPr lang="ru-RU" sz="1400" dirty="0">
                <a:cs typeface="Arial" panose="020B0604020202020204" pitchFamily="34" charset="0"/>
              </a:rPr>
              <a:t>В 2022 году при содействии ГКУ ЦЗН города Кургана трудоустроено </a:t>
            </a:r>
            <a:r>
              <a:rPr lang="ru-RU" sz="1400" b="1" dirty="0">
                <a:cs typeface="Arial" panose="020B0604020202020204" pitchFamily="34" charset="0"/>
              </a:rPr>
              <a:t>113 человек</a:t>
            </a:r>
            <a:r>
              <a:rPr lang="en-US" sz="1400" dirty="0">
                <a:cs typeface="Arial" panose="020B0604020202020204" pitchFamily="34" charset="0"/>
              </a:rPr>
              <a:t>, </a:t>
            </a:r>
            <a:r>
              <a:rPr lang="ru-RU" sz="1400" dirty="0">
                <a:cs typeface="Arial" panose="020B0604020202020204" pitchFamily="34" charset="0"/>
              </a:rPr>
              <a:t>что составляет  53% от обратившихся граждан. Уровень трудоустройства обратившихся граждан на 01.01.2022 составил 52%.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2696" y="2777121"/>
            <a:ext cx="5112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                          В числе обратившихся граждан:</a:t>
            </a:r>
            <a:endParaRPr lang="ru-RU" sz="1400" b="1" dirty="0"/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58908253"/>
              </p:ext>
            </p:extLst>
          </p:nvPr>
        </p:nvGraphicFramePr>
        <p:xfrm>
          <a:off x="193916" y="3001092"/>
          <a:ext cx="3024336" cy="2279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304940"/>
              </p:ext>
            </p:extLst>
          </p:nvPr>
        </p:nvGraphicFramePr>
        <p:xfrm>
          <a:off x="213980" y="5220072"/>
          <a:ext cx="6435312" cy="367240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4500000" algn="ctr" rotWithShape="0">
                    <a:schemeClr val="bg1"/>
                  </a:outerShdw>
                </a:effectLst>
                <a:tableStyleId>{0E3FDE45-AF77-4B5C-9715-49D594BDF05E}</a:tableStyleId>
              </a:tblPr>
              <a:tblGrid>
                <a:gridCol w="4779128"/>
                <a:gridCol w="1656184"/>
              </a:tblGrid>
              <a:tr h="6603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Категории граждан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 от общего числа обратившихся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77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Родители, имеющие несовершеннолетних детей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77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Граждане впервые ищущие работу (ранее не работавшие)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77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Граждане предпенсионного возраста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625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Стремящиеся возобновить трудовую деятельность после длительного (более года) перерыва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77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Инвалиды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720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Выпускники образовательных организаций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75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Освобожденные из учреждений, исполняющих наказание в виде лишения свободы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2121224164"/>
              </p:ext>
            </p:extLst>
          </p:nvPr>
        </p:nvGraphicFramePr>
        <p:xfrm>
          <a:off x="3477235" y="2868685"/>
          <a:ext cx="3240361" cy="2279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805264" y="4427984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30-39 лет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75756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48864" y="3403618"/>
            <a:ext cx="5112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Структура безработных </a:t>
            </a:r>
            <a:r>
              <a:rPr lang="ru-RU" sz="1400" b="1" dirty="0" smtClean="0"/>
              <a:t>граждан</a:t>
            </a:r>
            <a:r>
              <a:rPr lang="ru-RU" sz="1400" dirty="0" smtClean="0"/>
              <a:t>:</a:t>
            </a:r>
            <a:endParaRPr lang="ru-RU" sz="1400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857153713"/>
              </p:ext>
            </p:extLst>
          </p:nvPr>
        </p:nvGraphicFramePr>
        <p:xfrm>
          <a:off x="292070" y="3851920"/>
          <a:ext cx="311307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70597" y="1133549"/>
            <a:ext cx="5621215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50" b="1" dirty="0" smtClean="0"/>
              <a:t>Динамика численности безработных граждан:</a:t>
            </a:r>
            <a:endParaRPr lang="ru-RU" sz="145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43589" y="175086"/>
            <a:ext cx="640871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Уровень регистрируемой безработицы </a:t>
            </a:r>
            <a:r>
              <a:rPr lang="ru-RU" sz="1300" dirty="0">
                <a:cs typeface="Arial" panose="020B0604020202020204" pitchFamily="34" charset="0"/>
              </a:rPr>
              <a:t>составил </a:t>
            </a:r>
            <a:r>
              <a:rPr lang="ru-RU" sz="1300" dirty="0" smtClean="0">
                <a:cs typeface="Arial" panose="020B0604020202020204" pitchFamily="34" charset="0"/>
              </a:rPr>
              <a:t> </a:t>
            </a:r>
            <a:r>
              <a:rPr lang="ru-RU" sz="1300" b="1" dirty="0" smtClean="0">
                <a:cs typeface="Arial" panose="020B0604020202020204" pitchFamily="34" charset="0"/>
              </a:rPr>
              <a:t>0,8 </a:t>
            </a:r>
            <a:r>
              <a:rPr lang="ru-RU" sz="1300" b="1" dirty="0">
                <a:cs typeface="Arial" panose="020B0604020202020204" pitchFamily="34" charset="0"/>
              </a:rPr>
              <a:t>%</a:t>
            </a:r>
            <a:r>
              <a:rPr lang="ru-RU" sz="1300" dirty="0">
                <a:cs typeface="Arial" panose="020B0604020202020204" pitchFamily="34" charset="0"/>
              </a:rPr>
              <a:t> к численности рабочей силы (на </a:t>
            </a:r>
            <a:r>
              <a:rPr lang="ru-RU" sz="1300" dirty="0" smtClean="0">
                <a:cs typeface="Arial" panose="020B0604020202020204" pitchFamily="34" charset="0"/>
              </a:rPr>
              <a:t>01.01.2022 </a:t>
            </a:r>
            <a:r>
              <a:rPr lang="ru-RU" sz="1300" dirty="0">
                <a:cs typeface="Arial" panose="020B0604020202020204" pitchFamily="34" charset="0"/>
              </a:rPr>
              <a:t>г. – </a:t>
            </a:r>
            <a:r>
              <a:rPr lang="ru-RU" sz="1300" dirty="0" smtClean="0">
                <a:cs typeface="Arial" panose="020B0604020202020204" pitchFamily="34" charset="0"/>
              </a:rPr>
              <a:t>0,9%).</a:t>
            </a:r>
            <a:endParaRPr lang="ru-RU" sz="1300" dirty="0">
              <a:cs typeface="Arial" panose="020B0604020202020204" pitchFamily="34" charset="0"/>
            </a:endParaRPr>
          </a:p>
          <a:p>
            <a:pPr indent="450000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За январь 2022 года 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64 человека 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были признаны безработными. </a:t>
            </a:r>
          </a:p>
          <a:p>
            <a:pPr indent="450000"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На 01.02.2022 года численность безработных граждан составила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1235 человек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что в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1,3 раза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меньше, чем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 01.01.2021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(1592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человек).</a:t>
            </a: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1380486221"/>
              </p:ext>
            </p:extLst>
          </p:nvPr>
        </p:nvGraphicFramePr>
        <p:xfrm>
          <a:off x="3370020" y="3779912"/>
          <a:ext cx="3231456" cy="2114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454343" y="4494475"/>
            <a:ext cx="1090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старше 50 лет</a:t>
            </a:r>
            <a:endParaRPr lang="ru-RU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3840556" y="5519517"/>
            <a:ext cx="8485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40-49 лет</a:t>
            </a:r>
            <a:endParaRPr lang="ru-RU" sz="1200" dirty="0"/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341307644"/>
              </p:ext>
            </p:extLst>
          </p:nvPr>
        </p:nvGraphicFramePr>
        <p:xfrm>
          <a:off x="188640" y="1449020"/>
          <a:ext cx="6439387" cy="1954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3595083693"/>
              </p:ext>
            </p:extLst>
          </p:nvPr>
        </p:nvGraphicFramePr>
        <p:xfrm>
          <a:off x="116632" y="5940152"/>
          <a:ext cx="3350601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747727673"/>
              </p:ext>
            </p:extLst>
          </p:nvPr>
        </p:nvGraphicFramePr>
        <p:xfrm>
          <a:off x="3487510" y="5940152"/>
          <a:ext cx="3238071" cy="32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29440" y="5381017"/>
            <a:ext cx="11247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старше 50 лет</a:t>
            </a:r>
            <a:endParaRPr lang="ru-RU" sz="1200" dirty="0"/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3672263" y="4788024"/>
            <a:ext cx="71510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3840556" y="5519517"/>
            <a:ext cx="7044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5949280" y="5372528"/>
            <a:ext cx="576064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523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077547"/>
              </p:ext>
            </p:extLst>
          </p:nvPr>
        </p:nvGraphicFramePr>
        <p:xfrm>
          <a:off x="188640" y="323528"/>
          <a:ext cx="6480720" cy="273350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959454"/>
                <a:gridCol w="1521266"/>
              </a:tblGrid>
              <a:tr h="86409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Категории безработных граждан, состоящих на регистрационном учете в ГКУ ЦЗН города Кургана на 01.02.2022 года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 от общего числа безработных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156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Родители, имеющие несовершеннолетних детей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301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Граждане предпенсионного возраста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624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Стремящиеся возобновить трудовую деятельность после длительного (более года) перерыва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31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Граждане, впервые ищущие работы (ранее не работавшие)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66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Инвалиды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66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Выпускники образовательных организаций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4274261382"/>
              </p:ext>
            </p:extLst>
          </p:nvPr>
        </p:nvGraphicFramePr>
        <p:xfrm>
          <a:off x="260648" y="3275856"/>
          <a:ext cx="633670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157823"/>
              </p:ext>
            </p:extLst>
          </p:nvPr>
        </p:nvGraphicFramePr>
        <p:xfrm>
          <a:off x="116632" y="3243033"/>
          <a:ext cx="6552728" cy="5868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1031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604" y="1214414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Наиболее востребованные профессии</a:t>
            </a:r>
          </a:p>
          <a:p>
            <a:pPr algn="ctr"/>
            <a:r>
              <a:rPr lang="ru-RU" sz="1600" dirty="0"/>
              <a:t>в городе Кургане на 01.02.2022 года: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543538"/>
              </p:ext>
            </p:extLst>
          </p:nvPr>
        </p:nvGraphicFramePr>
        <p:xfrm>
          <a:off x="116633" y="1790469"/>
          <a:ext cx="6696744" cy="7246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1080120"/>
                <a:gridCol w="1080120"/>
                <a:gridCol w="1152128"/>
              </a:tblGrid>
              <a:tr h="74562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Наименование профессии</a:t>
                      </a:r>
                      <a:endParaRPr lang="ru-RU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Количество вакансий</a:t>
                      </a:r>
                      <a:endParaRPr lang="ru-RU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Заработная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плата от, р.</a:t>
                      </a:r>
                      <a:endParaRPr lang="ru-RU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Заработная плата до, р.</a:t>
                      </a:r>
                      <a:endParaRPr lang="ru-RU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Врач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Слесарь, электрослесарь, токарь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Водитель автомобиля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Фельдшер,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акушерка, медицинская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сестра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63 000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Инженер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Учитель, преподаватель, педагог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61083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Продавец, продавец-консультант, кассир торгового зала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61083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Заливщик металла, плавильщик металла, резчик металла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Повар, пекарь, кондитер, формовщик теста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Охранник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61083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Полицейский, следователь, дознаватель, участковый полиции, судебный пристав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61083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Воспитатель, младший воспитатель, помощник воспитателя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Швея, портной, раскройщик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Бухгалтер, экономист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40 000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Оператор связи, диспетчер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Менеджер, агент по закупкам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3120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Инструктор по физической культуре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15 974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25 000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90" y="142844"/>
            <a:ext cx="65008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Количество заявленных вакансий в городе Кургане на конец отчетного периода - </a:t>
            </a:r>
            <a:r>
              <a:rPr lang="ru-RU" sz="1600" b="1" dirty="0"/>
              <a:t>3838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511" y="691194"/>
            <a:ext cx="650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cs typeface="Calibri" pitchFamily="34" charset="0"/>
              </a:rPr>
              <a:t>Коэффициент напряженности на рынке труда </a:t>
            </a:r>
          </a:p>
          <a:p>
            <a:pPr algn="ctr"/>
            <a:r>
              <a:rPr lang="ru-RU" sz="1400" dirty="0">
                <a:cs typeface="Calibri" pitchFamily="34" charset="0"/>
              </a:rPr>
              <a:t>(незанятых граждан на 1 вакансию) – 0,4 ед.</a:t>
            </a:r>
          </a:p>
        </p:txBody>
      </p:sp>
    </p:spTree>
    <p:extLst>
      <p:ext uri="{BB962C8B-B14F-4D97-AF65-F5344CB8AC3E}">
        <p14:creationId xmlns:p14="http://schemas.microsoft.com/office/powerpoint/2010/main" val="251343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672" y="323538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 b="1"/>
            </a:lvl1pPr>
          </a:lstStyle>
          <a:p>
            <a:r>
              <a:rPr lang="ru-RU" dirty="0"/>
              <a:t>Реализация государственной программы</a:t>
            </a:r>
          </a:p>
          <a:p>
            <a:r>
              <a:rPr lang="ru-RU" dirty="0"/>
              <a:t> «Содействие занятости  населения»</a:t>
            </a:r>
          </a:p>
          <a:p>
            <a:r>
              <a:rPr lang="ru-RU" dirty="0"/>
              <a:t>в городе Кургане на 01.02.2022 года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5607" y="1347241"/>
            <a:ext cx="6429421" cy="1648200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Трудоустроено 113 человек,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в </a:t>
            </a:r>
            <a:r>
              <a:rPr lang="ru-RU" sz="1400" b="1" dirty="0">
                <a:solidFill>
                  <a:schemeClr val="tx1"/>
                </a:solidFill>
                <a:cs typeface="Arial" panose="020B0604020202020204" pitchFamily="34" charset="0"/>
              </a:rPr>
              <a:t>том числе: </a:t>
            </a:r>
          </a:p>
          <a:p>
            <a:r>
              <a:rPr lang="ru-RU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6 граждан с инвалидностью;</a:t>
            </a:r>
          </a:p>
          <a:p>
            <a:r>
              <a:rPr lang="ru-RU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12 граждан  предпенсионного возраста</a:t>
            </a:r>
            <a:r>
              <a:rPr lang="en-US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;</a:t>
            </a:r>
            <a:endParaRPr lang="ru-RU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7 граждан, впервые ищущие работу;</a:t>
            </a:r>
            <a:endParaRPr lang="ru-RU" sz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42 гражданина </a:t>
            </a:r>
            <a:r>
              <a:rPr lang="ru-RU" sz="1200" dirty="0">
                <a:solidFill>
                  <a:schemeClr val="tx1"/>
                </a:solidFill>
                <a:cs typeface="Arial" panose="020B0604020202020204" pitchFamily="34" charset="0"/>
              </a:rPr>
              <a:t>и</a:t>
            </a:r>
            <a:r>
              <a:rPr lang="ru-RU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з числа имеющих несовершеннолетних детей.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90" y="3214678"/>
            <a:ext cx="6388419" cy="1214446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cs typeface="Arial" pitchFamily="34" charset="0"/>
              </a:rPr>
              <a:t>Трудоустроено на временные и </a:t>
            </a:r>
            <a:r>
              <a:rPr lang="ru-RU" sz="1400" b="1" dirty="0" smtClean="0">
                <a:solidFill>
                  <a:schemeClr val="tx1"/>
                </a:solidFill>
                <a:cs typeface="Arial" pitchFamily="34" charset="0"/>
              </a:rPr>
              <a:t>общественные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cs typeface="Arial" pitchFamily="34" charset="0"/>
              </a:rPr>
              <a:t>работы: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24 человека из числа незанятых граждан приняли участие в общественных и временных работах.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290" y="4643438"/>
            <a:ext cx="6429420" cy="1428760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cs typeface="Arial" panose="020B0604020202020204" pitchFamily="34" charset="0"/>
              </a:rPr>
              <a:t>Оказано государственных услуг:</a:t>
            </a:r>
          </a:p>
          <a:p>
            <a:endParaRPr lang="ru-RU" sz="1200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205 граждан получили государственную услугу по профессиональной ориентации; </a:t>
            </a:r>
            <a:endParaRPr lang="ru-RU" sz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/>
            <a:r>
              <a:rPr lang="ru-RU" sz="1200" dirty="0" smtClean="0">
                <a:solidFill>
                  <a:schemeClr val="tx1"/>
                </a:solidFill>
              </a:rPr>
              <a:t>1 гражданину оказана государственная услуга по психологической поддержке; </a:t>
            </a:r>
          </a:p>
          <a:p>
            <a:pPr lvl="0"/>
            <a:r>
              <a:rPr lang="ru-RU" sz="1200" dirty="0" smtClean="0">
                <a:solidFill>
                  <a:schemeClr val="tx1"/>
                </a:solidFill>
              </a:rPr>
              <a:t>11 человек получили государственную услугу по содействию самозанятости.</a:t>
            </a:r>
          </a:p>
        </p:txBody>
      </p:sp>
    </p:spTree>
    <p:extLst>
      <p:ext uri="{BB962C8B-B14F-4D97-AF65-F5344CB8AC3E}">
        <p14:creationId xmlns:p14="http://schemas.microsoft.com/office/powerpoint/2010/main" val="252427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19408</TotalTime>
  <Words>697</Words>
  <Application>Microsoft Office PowerPoint</Application>
  <PresentationFormat>Экран (4:3)</PresentationFormat>
  <Paragraphs>168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chernovol</dc:creator>
  <cp:lastModifiedBy>46kab-4</cp:lastModifiedBy>
  <cp:revision>1510</cp:revision>
  <cp:lastPrinted>2022-02-16T03:40:33Z</cp:lastPrinted>
  <dcterms:created xsi:type="dcterms:W3CDTF">2017-06-23T05:32:50Z</dcterms:created>
  <dcterms:modified xsi:type="dcterms:W3CDTF">2022-02-16T03:41:20Z</dcterms:modified>
</cp:coreProperties>
</file>